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matic SC" panose="020B0604020202020204" charset="-79"/>
      <p:regular r:id="rId27"/>
      <p:bold r:id="rId28"/>
    </p:embeddedFont>
    <p:embeddedFont>
      <p:font typeface="Source Code Pr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have heard I had a crown for the Timekeepers because they are “ROYALLY AWESOME”.  For y’all, as the Supervisors, you get the pirate hat because you ARRRRR in charge of keeping your site on course.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df964c272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df964c272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df964c272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df964c272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 Duty options will be limited by the employee’s position type - administrative, instructional, professional, ESP.  If a group cannot use the Extra Duty, it will not be visible to them, nor can it be selected for them by a Cost Center Manager, Timekeeper, or Supervisor.  As we move through this process, these will be refined and descriptions updated.  This is the view from an Instructional perspective-you do not see any mention of Professional or ESP.  </a:t>
            </a:r>
            <a:endParaRPr/>
          </a:p>
          <a:p>
            <a:pPr marL="0" lvl="0" indent="0" algn="l" rtl="0">
              <a:spcBef>
                <a:spcPts val="0"/>
              </a:spcBef>
              <a:spcAft>
                <a:spcPts val="0"/>
              </a:spcAft>
              <a:buNone/>
            </a:pPr>
            <a:endParaRPr/>
          </a:p>
          <a:p>
            <a:pPr marL="0" lvl="0" indent="0" algn="l" rtl="0">
              <a:spcBef>
                <a:spcPts val="0"/>
              </a:spcBef>
              <a:spcAft>
                <a:spcPts val="0"/>
              </a:spcAft>
              <a:buNone/>
            </a:pPr>
            <a:r>
              <a:rPr lang="en"/>
              <a:t>The directory of Cost Center Managers will be updated regularly and will be found on the Payroll website.</a:t>
            </a:r>
            <a:endParaRPr/>
          </a:p>
          <a:p>
            <a:pPr marL="0" lvl="0" indent="0" algn="l" rtl="0">
              <a:spcBef>
                <a:spcPts val="0"/>
              </a:spcBef>
              <a:spcAft>
                <a:spcPts val="0"/>
              </a:spcAft>
              <a:buNone/>
            </a:pPr>
            <a:endParaRPr/>
          </a:p>
          <a:p>
            <a:pPr marL="0" lvl="0" indent="0" algn="l" rtl="0">
              <a:spcBef>
                <a:spcPts val="0"/>
              </a:spcBef>
              <a:spcAft>
                <a:spcPts val="0"/>
              </a:spcAft>
              <a:buNone/>
            </a:pPr>
            <a:r>
              <a:rPr lang="en"/>
              <a:t>Again, it is important the employee selects the correct Extra Duty-doing so helps ensure they are paid timely because if they’re wrong-it can take a bit to get it all sorted and corrected.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f964c272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f964c272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Employees may be asked to add notes for their Extra Duty (name of training, for example).  This is done directly on the employee’s timesheet.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f964c272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df964c272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f964c272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df964c272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Cost Center Managers are receiving their own training and some of you may have been part of it from the Summer School perspective.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df964c272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df964c272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df964c272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df964c272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of the same responsibilities are in place.  As we move along in the process, Timekeepers should be relying on the Cost Center Managers to manage the Extra Duties-add coding, verify time, etc.  This is especially true for Summer School and those departments that are early adopting until July 1st.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Generally speaking, the Supervisor could be responsible for the same things as a Timekeeper. What you see will vary by how your location is set up.</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f964c272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df964c272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df964c272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df964c272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Generally speaking, the Supervisor could be responsible for the same things as a Timekeeper. What you see will vary by how your location is set up.  You still have the ability to “reach down” to submit/approve an employee’s timesheet.  As part of moving to the new process, there should be less need to do so.  There will likely be some tweaks that occur to help certain aspects of the process but the major move here is having the employees select the correct Extra Duty and giving those that offer Extra Duty the ability to validate and add coding to those time entries before the timesheet is finalized.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df964c272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df964c272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Again, based on how your site runs, you may or may not have much to do with Account Coding but in case you do, or because there are multiple areas of Kronos that you can use filtering (Extra Duty options, reports, School/Department locations), we’ll touch on it here.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d9fe9b35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d9fe9b35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CHANGING:</a:t>
            </a:r>
            <a:endParaRPr/>
          </a:p>
          <a:p>
            <a:pPr marL="0" lvl="0" indent="0" algn="l" rtl="0">
              <a:spcBef>
                <a:spcPts val="0"/>
              </a:spcBef>
              <a:spcAft>
                <a:spcPts val="0"/>
              </a:spcAft>
              <a:buNone/>
            </a:pPr>
            <a:r>
              <a:rPr lang="en"/>
              <a:t>*Extra Duty names: to better reflect who the employee is working for and better describe when to apply Workshop versus Hourly rates of pay</a:t>
            </a:r>
            <a:endParaRPr/>
          </a:p>
          <a:p>
            <a:pPr marL="0" lvl="0" indent="0" algn="l" rtl="0">
              <a:spcBef>
                <a:spcPts val="0"/>
              </a:spcBef>
              <a:spcAft>
                <a:spcPts val="0"/>
              </a:spcAft>
              <a:buNone/>
            </a:pPr>
            <a:r>
              <a:rPr lang="en"/>
              <a:t>*Cost Center Managers: additional approver who is responsible for specific Extra Duties</a:t>
            </a:r>
            <a:endParaRPr/>
          </a:p>
          <a:p>
            <a:pPr marL="0" lvl="0" indent="0" algn="l" rtl="0">
              <a:spcBef>
                <a:spcPts val="0"/>
              </a:spcBef>
              <a:spcAft>
                <a:spcPts val="0"/>
              </a:spcAft>
              <a:buNone/>
            </a:pPr>
            <a:r>
              <a:rPr lang="en"/>
              <a:t>*Workflow: after an employee submits their timesheet, those who offered Extra Duty will see it first to verify time and add coding before the employee’s home/default Timekeeper/Supervisor.</a:t>
            </a:r>
            <a:endParaRPr/>
          </a:p>
          <a:p>
            <a:pPr marL="0" lvl="0" indent="0" algn="l" rtl="0">
              <a:spcBef>
                <a:spcPts val="0"/>
              </a:spcBef>
              <a:spcAft>
                <a:spcPts val="0"/>
              </a:spcAft>
              <a:buNone/>
            </a:pPr>
            <a:r>
              <a:rPr lang="en"/>
              <a:t>*Comments: if changes are made directly to an employee’s timesheet, comments will be required (beginning July 1st)</a:t>
            </a:r>
            <a:endParaRPr/>
          </a:p>
          <a:p>
            <a:pPr marL="0" lvl="0" indent="0" algn="l" rtl="0">
              <a:spcBef>
                <a:spcPts val="0"/>
              </a:spcBef>
              <a:spcAft>
                <a:spcPts val="0"/>
              </a:spcAft>
              <a:buNone/>
            </a:pPr>
            <a:endParaRPr/>
          </a:p>
          <a:p>
            <a:pPr marL="0" lvl="0" indent="0" algn="l" rtl="0">
              <a:spcBef>
                <a:spcPts val="0"/>
              </a:spcBef>
              <a:spcAft>
                <a:spcPts val="0"/>
              </a:spcAft>
              <a:buNone/>
            </a:pPr>
            <a:r>
              <a:rPr lang="en"/>
              <a:t>NOT CHANGING:</a:t>
            </a:r>
            <a:endParaRPr/>
          </a:p>
          <a:p>
            <a:pPr marL="0" lvl="0" indent="0" algn="l" rtl="0">
              <a:spcBef>
                <a:spcPts val="0"/>
              </a:spcBef>
              <a:spcAft>
                <a:spcPts val="0"/>
              </a:spcAft>
              <a:buNone/>
            </a:pPr>
            <a:r>
              <a:rPr lang="en"/>
              <a:t>*Employees still clock in AND out for Extra Duty.  To clock in, use the Extra Duty button.  To clock out, use the Punch In/Out button.  EMPHASIS is on the Extra Duty selection.</a:t>
            </a:r>
            <a:endParaRPr/>
          </a:p>
          <a:p>
            <a:pPr marL="0" lvl="0" indent="0" algn="l" rtl="0">
              <a:spcBef>
                <a:spcPts val="0"/>
              </a:spcBef>
              <a:spcAft>
                <a:spcPts val="0"/>
              </a:spcAft>
              <a:buNone/>
            </a:pPr>
            <a:r>
              <a:rPr lang="en"/>
              <a:t>*Employee only works scheduled hours (no Summer School or Extra Duty) - looks the same, handled the same</a:t>
            </a:r>
            <a:endParaRPr/>
          </a:p>
          <a:p>
            <a:pPr marL="0" lvl="0" indent="0" algn="l" rtl="0">
              <a:spcBef>
                <a:spcPts val="0"/>
              </a:spcBef>
              <a:spcAft>
                <a:spcPts val="0"/>
              </a:spcAft>
              <a:buNone/>
            </a:pPr>
            <a:r>
              <a:rPr lang="en"/>
              <a:t>*Time Off requests are the same</a:t>
            </a:r>
            <a:endParaRPr/>
          </a:p>
          <a:p>
            <a:pPr marL="0" lvl="0" indent="0" algn="l" rtl="0">
              <a:spcBef>
                <a:spcPts val="0"/>
              </a:spcBef>
              <a:spcAft>
                <a:spcPts val="0"/>
              </a:spcAft>
              <a:buNone/>
            </a:pPr>
            <a:r>
              <a:rPr lang="en"/>
              <a:t>*Change Requests are currently the same; will need to be processed timely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df964c272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df964c272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df964c272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df964c272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differences between Time Entries and Timesheets: loss of “checkbox” and name.  I go to “My Mailbox” to see this information.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df964c272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df964c272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Timesheet view-have Timekeeper/Supervisor information (a few places only have a Supervisor so the Timekeeper will not be listed).  </a:t>
            </a:r>
            <a:endParaRPr/>
          </a:p>
          <a:p>
            <a:pPr marL="0" lvl="0" indent="0" algn="l" rtl="0">
              <a:spcBef>
                <a:spcPts val="0"/>
              </a:spcBef>
              <a:spcAft>
                <a:spcPts val="0"/>
              </a:spcAft>
              <a:buNone/>
            </a:pPr>
            <a:r>
              <a:rPr lang="en"/>
              <a:t>Can still process as usual directly from this screen or in the timesheet. </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 few areas that do not have Timekeepers so there are different instructions that will be emailed separately.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df964c272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df964c272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Entries view-have the Timekeeper/Supervisor information as well.</a:t>
            </a:r>
            <a:endParaRPr/>
          </a:p>
          <a:p>
            <a:pPr marL="0" lvl="0" indent="0" algn="l" rtl="0">
              <a:spcBef>
                <a:spcPts val="0"/>
              </a:spcBef>
              <a:spcAft>
                <a:spcPts val="0"/>
              </a:spcAft>
              <a:buNone/>
            </a:pPr>
            <a:r>
              <a:rPr lang="en"/>
              <a:t>More views/information in the “Extra Duty Instructions for Timekeepers” document.</a:t>
            </a:r>
            <a:endParaRPr/>
          </a:p>
          <a:p>
            <a:pPr marL="0" lvl="0" indent="0" algn="l" rtl="0">
              <a:spcBef>
                <a:spcPts val="0"/>
              </a:spcBef>
              <a:spcAft>
                <a:spcPts val="0"/>
              </a:spcAft>
              <a:buNone/>
            </a:pPr>
            <a:r>
              <a:rPr lang="en"/>
              <a:t>The entries you see in this view are related to the employee’s scheduled hours.</a:t>
            </a:r>
            <a:endParaRPr/>
          </a:p>
          <a:p>
            <a:pPr marL="0" lvl="0" indent="0" algn="l" rtl="0">
              <a:spcBef>
                <a:spcPts val="0"/>
              </a:spcBef>
              <a:spcAft>
                <a:spcPts val="0"/>
              </a:spcAft>
              <a:buNone/>
            </a:pPr>
            <a:r>
              <a:rPr lang="en"/>
              <a:t>AS A SUPERVISOR, you can Reject the Time Entries but it does restart the workflow for everyone (just like rejecting a Timesheet sends it back to the employee).  If corrections are needed, still open the Timesheet to do so.  Unless asked, in general, department Extra Duty entries should not be touched - AFTER the employee submits their timesheet, the time entries go to the Cost Center Managers first.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dd74886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0dd74886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0dbaaafb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0dbaaafb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Help me, help you, help the employee….you’ll hear me say it often through the presentation-by the employee selecting the correct Extra Duty and submitting their timesheet, this process will become smoother more quickly.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df964c27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df964c27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Recurring theme I’ve heard is how much people want training.  Working to make this better and easier so let me show you what’s available now.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0ddb88eda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0ddb88eda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 be setting up invites in the near future for the additional trainings in June and July.  I anticipate grouping (levels, size of participants, location, etc.) to help make the most of everyone’s availability and attention spans.  Between now and start of school, the “Upon Requests” will take into account what the need and availability is.</a:t>
            </a:r>
            <a:endParaRPr/>
          </a:p>
          <a:p>
            <a:pPr marL="0" lvl="0" indent="0" algn="l" rtl="0">
              <a:spcBef>
                <a:spcPts val="0"/>
              </a:spcBef>
              <a:spcAft>
                <a:spcPts val="0"/>
              </a:spcAft>
              <a:buNone/>
            </a:pPr>
            <a:endParaRPr/>
          </a:p>
          <a:p>
            <a:pPr marL="0" lvl="0" indent="0" algn="l" rtl="0">
              <a:spcBef>
                <a:spcPts val="0"/>
              </a:spcBef>
              <a:spcAft>
                <a:spcPts val="0"/>
              </a:spcAft>
              <a:buNone/>
            </a:pPr>
            <a:r>
              <a:rPr lang="en"/>
              <a:t>Reference docs from the prior email (which will be readded when I send out the information from these meetings).</a:t>
            </a:r>
            <a:endParaRPr/>
          </a:p>
          <a:p>
            <a:pPr marL="0" lvl="0" indent="0" algn="l" rtl="0">
              <a:spcBef>
                <a:spcPts val="0"/>
              </a:spcBef>
              <a:spcAft>
                <a:spcPts val="0"/>
              </a:spcAft>
              <a:buNone/>
            </a:pPr>
            <a:endParaRPr/>
          </a:p>
          <a:p>
            <a:pPr marL="0" lvl="0" indent="0" algn="l" rtl="0">
              <a:spcBef>
                <a:spcPts val="0"/>
              </a:spcBef>
              <a:spcAft>
                <a:spcPts val="0"/>
              </a:spcAft>
              <a:buNone/>
            </a:pPr>
            <a:r>
              <a:rPr lang="en"/>
              <a:t>As for the employees, their first point of information is their worksite so Timekeepers and Supervisors would still be training employees to use Kronos.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8f7404fbb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8f7404fb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200">
                <a:solidFill>
                  <a:srgbClr val="666666"/>
                </a:solidFill>
                <a:latin typeface="Source Code Pro"/>
                <a:ea typeface="Source Code Pro"/>
                <a:cs typeface="Source Code Pro"/>
                <a:sym typeface="Source Code Pro"/>
              </a:rPr>
              <a:t>Already have access to this under Reports&gt;My Saved Reports but separate instruction document coming out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df964c272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df964c272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d9fe9b35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d9fe9b35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0d9fe9b35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0d9fe9b35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the same responsibilities.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escambiaschools.org/budget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mailto:ithelp@ecsdfl.us" TargetMode="External"/><Relationship Id="rId4" Type="http://schemas.openxmlformats.org/officeDocument/2006/relationships/hyperlink" Target="https://www.escambiaschools.org/payrol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Extra Duty Workflow Changes</a:t>
            </a:r>
            <a:endParaRPr/>
          </a:p>
        </p:txBody>
      </p:sp>
      <p:sp>
        <p:nvSpPr>
          <p:cNvPr id="57" name="Google Shape;57;p13"/>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a:t>SUPERVISORS</a:t>
            </a:r>
            <a:endParaRPr sz="3200"/>
          </a:p>
        </p:txBody>
      </p:sp>
      <p:pic>
        <p:nvPicPr>
          <p:cNvPr id="58" name="Google Shape;58;p13"/>
          <p:cNvPicPr preferRelativeResize="0"/>
          <p:nvPr/>
        </p:nvPicPr>
        <p:blipFill>
          <a:blip r:embed="rId3">
            <a:alphaModFix/>
          </a:blip>
          <a:stretch>
            <a:fillRect/>
          </a:stretch>
        </p:blipFill>
        <p:spPr>
          <a:xfrm>
            <a:off x="4789425" y="129100"/>
            <a:ext cx="4188475" cy="259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it look like?</a:t>
            </a:r>
            <a:endParaRPr/>
          </a:p>
        </p:txBody>
      </p:sp>
      <p:pic>
        <p:nvPicPr>
          <p:cNvPr id="118" name="Google Shape;118;p22"/>
          <p:cNvPicPr preferRelativeResize="0"/>
          <p:nvPr/>
        </p:nvPicPr>
        <p:blipFill>
          <a:blip r:embed="rId3">
            <a:alphaModFix/>
          </a:blip>
          <a:stretch>
            <a:fillRect/>
          </a:stretch>
        </p:blipFill>
        <p:spPr>
          <a:xfrm>
            <a:off x="4801100" y="292850"/>
            <a:ext cx="4148100" cy="1979213"/>
          </a:xfrm>
          <a:prstGeom prst="rect">
            <a:avLst/>
          </a:prstGeom>
          <a:noFill/>
          <a:ln>
            <a:noFill/>
          </a:ln>
        </p:spPr>
      </p:pic>
      <p:pic>
        <p:nvPicPr>
          <p:cNvPr id="119" name="Google Shape;119;p22"/>
          <p:cNvPicPr preferRelativeResize="0"/>
          <p:nvPr/>
        </p:nvPicPr>
        <p:blipFill>
          <a:blip r:embed="rId4">
            <a:alphaModFix/>
          </a:blip>
          <a:stretch>
            <a:fillRect/>
          </a:stretch>
        </p:blipFill>
        <p:spPr>
          <a:xfrm>
            <a:off x="4843500" y="2424463"/>
            <a:ext cx="4148101" cy="1780157"/>
          </a:xfrm>
          <a:prstGeom prst="rect">
            <a:avLst/>
          </a:prstGeom>
          <a:noFill/>
          <a:ln>
            <a:noFill/>
          </a:ln>
        </p:spPr>
      </p:pic>
      <p:pic>
        <p:nvPicPr>
          <p:cNvPr id="120" name="Google Shape;120;p22"/>
          <p:cNvPicPr preferRelativeResize="0"/>
          <p:nvPr/>
        </p:nvPicPr>
        <p:blipFill>
          <a:blip r:embed="rId5">
            <a:alphaModFix/>
          </a:blip>
          <a:stretch>
            <a:fillRect/>
          </a:stretch>
        </p:blipFill>
        <p:spPr>
          <a:xfrm>
            <a:off x="152400" y="1246250"/>
            <a:ext cx="4474124" cy="32823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2148750" y="152400"/>
            <a:ext cx="4846492"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87825" y="1540500"/>
            <a:ext cx="8839201" cy="462358"/>
          </a:xfrm>
          <a:prstGeom prst="rect">
            <a:avLst/>
          </a:prstGeom>
          <a:noFill/>
          <a:ln>
            <a:noFill/>
          </a:ln>
        </p:spPr>
      </p:pic>
      <p:pic>
        <p:nvPicPr>
          <p:cNvPr id="131" name="Google Shape;131;p24"/>
          <p:cNvPicPr preferRelativeResize="0"/>
          <p:nvPr/>
        </p:nvPicPr>
        <p:blipFill>
          <a:blip r:embed="rId4">
            <a:alphaModFix/>
          </a:blip>
          <a:stretch>
            <a:fillRect/>
          </a:stretch>
        </p:blipFill>
        <p:spPr>
          <a:xfrm>
            <a:off x="344325" y="2348958"/>
            <a:ext cx="2476500" cy="2114550"/>
          </a:xfrm>
          <a:prstGeom prst="rect">
            <a:avLst/>
          </a:prstGeom>
          <a:noFill/>
          <a:ln>
            <a:noFill/>
          </a:ln>
        </p:spPr>
      </p:pic>
      <p:sp>
        <p:nvSpPr>
          <p:cNvPr id="132" name="Google Shape;132;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a Note (if needed):</a:t>
            </a:r>
            <a:endParaRPr/>
          </a:p>
        </p:txBody>
      </p:sp>
      <p:sp>
        <p:nvSpPr>
          <p:cNvPr id="133" name="Google Shape;133;p24"/>
          <p:cNvSpPr/>
          <p:nvPr/>
        </p:nvSpPr>
        <p:spPr>
          <a:xfrm>
            <a:off x="8712725" y="1926650"/>
            <a:ext cx="267900" cy="509100"/>
          </a:xfrm>
          <a:prstGeom prst="up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Cost Center Managers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the Cost Center Managers Responsible For?</a:t>
            </a:r>
            <a:endParaRPr/>
          </a:p>
        </p:txBody>
      </p:sp>
      <p:sp>
        <p:nvSpPr>
          <p:cNvPr id="144" name="Google Shape;144;p26"/>
          <p:cNvSpPr txBox="1">
            <a:spLocks noGrp="1"/>
          </p:cNvSpPr>
          <p:nvPr>
            <p:ph type="body" idx="1"/>
          </p:nvPr>
        </p:nvSpPr>
        <p:spPr>
          <a:xfrm>
            <a:off x="169675" y="1228675"/>
            <a:ext cx="4518300" cy="3709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-Work with Finance Depts to set up Extra Duty </a:t>
            </a:r>
            <a:endParaRPr/>
          </a:p>
          <a:p>
            <a:pPr marL="0" lvl="0" indent="0" algn="l" rtl="0">
              <a:spcBef>
                <a:spcPts val="1200"/>
              </a:spcBef>
              <a:spcAft>
                <a:spcPts val="0"/>
              </a:spcAft>
              <a:buNone/>
            </a:pPr>
            <a:r>
              <a:rPr lang="en"/>
              <a:t>-Provide instructions to employees on what School/Department location and Extra Duty should be selected</a:t>
            </a:r>
            <a:endParaRPr/>
          </a:p>
          <a:p>
            <a:pPr marL="0" lvl="0" indent="0" algn="l" rtl="0">
              <a:spcBef>
                <a:spcPts val="1200"/>
              </a:spcBef>
              <a:spcAft>
                <a:spcPts val="0"/>
              </a:spcAft>
              <a:buNone/>
            </a:pPr>
            <a:r>
              <a:rPr lang="en"/>
              <a:t>-Instruct employees what to add as a note on the timesheet (if needed)</a:t>
            </a:r>
            <a:endParaRPr/>
          </a:p>
          <a:p>
            <a:pPr marL="0" lvl="0" indent="0" algn="l" rtl="0">
              <a:spcBef>
                <a:spcPts val="1200"/>
              </a:spcBef>
              <a:spcAft>
                <a:spcPts val="0"/>
              </a:spcAft>
              <a:buNone/>
            </a:pPr>
            <a:r>
              <a:rPr lang="en"/>
              <a:t>-Limited corrections of Time Entry fields </a:t>
            </a:r>
            <a:endParaRPr/>
          </a:p>
          <a:p>
            <a:pPr marL="457200" lvl="0" indent="-310832" algn="l" rtl="0">
              <a:spcBef>
                <a:spcPts val="0"/>
              </a:spcBef>
              <a:spcAft>
                <a:spcPts val="0"/>
              </a:spcAft>
              <a:buSzPct val="100000"/>
              <a:buChar char="●"/>
            </a:pPr>
            <a:r>
              <a:rPr lang="en"/>
              <a:t>Verification of Time Entry for selected Extra Duty</a:t>
            </a:r>
            <a:endParaRPr/>
          </a:p>
          <a:p>
            <a:pPr marL="457200" lvl="0" indent="-310832" algn="l" rtl="0">
              <a:spcBef>
                <a:spcPts val="0"/>
              </a:spcBef>
              <a:spcAft>
                <a:spcPts val="0"/>
              </a:spcAft>
              <a:buSzPct val="100000"/>
              <a:buChar char="●"/>
            </a:pPr>
            <a:r>
              <a:rPr lang="en"/>
              <a:t>Add coding</a:t>
            </a:r>
            <a:endParaRPr/>
          </a:p>
          <a:p>
            <a:pPr marL="457200" lvl="0" indent="-310832" algn="l" rtl="0">
              <a:spcBef>
                <a:spcPts val="0"/>
              </a:spcBef>
              <a:spcAft>
                <a:spcPts val="0"/>
              </a:spcAft>
              <a:buSzPct val="100000"/>
              <a:buChar char="●"/>
            </a:pPr>
            <a:r>
              <a:rPr lang="en"/>
              <a:t>Approve/Submit the Time Entries</a:t>
            </a:r>
            <a:endParaRPr/>
          </a:p>
          <a:p>
            <a:pPr marL="0" lvl="0" indent="0" algn="l" rtl="0">
              <a:spcBef>
                <a:spcPts val="1200"/>
              </a:spcBef>
              <a:spcAft>
                <a:spcPts val="1200"/>
              </a:spcAft>
              <a:buNone/>
            </a:pPr>
            <a:r>
              <a:rPr lang="en"/>
              <a:t>-Review reports as needed to be proactive and also correct issues</a:t>
            </a:r>
            <a:endParaRPr/>
          </a:p>
        </p:txBody>
      </p:sp>
      <p:sp>
        <p:nvSpPr>
          <p:cNvPr id="145" name="Google Shape;145;p26"/>
          <p:cNvSpPr txBox="1">
            <a:spLocks noGrp="1"/>
          </p:cNvSpPr>
          <p:nvPr>
            <p:ph type="body" idx="2"/>
          </p:nvPr>
        </p:nvSpPr>
        <p:spPr>
          <a:xfrm>
            <a:off x="4832400" y="1228675"/>
            <a:ext cx="3999900" cy="3636300"/>
          </a:xfrm>
          <a:prstGeom prst="rect">
            <a:avLst/>
          </a:prstGeom>
          <a:solidFill>
            <a:srgbClr val="D9D2E9"/>
          </a:solidFill>
        </p:spPr>
        <p:txBody>
          <a:bodyPr spcFirstLastPara="1" wrap="square" lIns="91425" tIns="91425" rIns="91425" bIns="91425" anchor="t" anchorCtr="0">
            <a:normAutofit/>
          </a:bodyPr>
          <a:lstStyle/>
          <a:p>
            <a:pPr marL="0" lvl="0" indent="0" algn="l" rtl="0">
              <a:spcBef>
                <a:spcPts val="0"/>
              </a:spcBef>
              <a:spcAft>
                <a:spcPts val="0"/>
              </a:spcAft>
              <a:buNone/>
            </a:pPr>
            <a:r>
              <a:rPr lang="en"/>
              <a:t>Common questions:</a:t>
            </a:r>
            <a:endParaRPr/>
          </a:p>
          <a:p>
            <a:pPr marL="457200" lvl="0" indent="-317500" algn="l" rtl="0">
              <a:spcBef>
                <a:spcPts val="1200"/>
              </a:spcBef>
              <a:spcAft>
                <a:spcPts val="0"/>
              </a:spcAft>
              <a:buSzPts val="1400"/>
              <a:buAutoNum type="arabicParenR"/>
            </a:pPr>
            <a:r>
              <a:rPr lang="en"/>
              <a:t>Can my Timekeeper or me also be a Cost Center Manager? </a:t>
            </a:r>
            <a:r>
              <a:rPr lang="en" b="1"/>
              <a:t>YES</a:t>
            </a:r>
            <a:endParaRPr b="1"/>
          </a:p>
          <a:p>
            <a:pPr marL="457200" lvl="0" indent="-317500" algn="l" rtl="0">
              <a:spcBef>
                <a:spcPts val="0"/>
              </a:spcBef>
              <a:spcAft>
                <a:spcPts val="0"/>
              </a:spcAft>
              <a:buSzPts val="1400"/>
              <a:buAutoNum type="arabicParenR"/>
            </a:pPr>
            <a:r>
              <a:rPr lang="en"/>
              <a:t>How? </a:t>
            </a:r>
            <a:r>
              <a:rPr lang="en" b="1"/>
              <a:t>Possible ways:</a:t>
            </a:r>
            <a:r>
              <a:rPr lang="en"/>
              <a:t> </a:t>
            </a:r>
            <a:r>
              <a:rPr lang="en" b="1"/>
              <a:t>(a) If the employee works at your site, then likely your Timekeeper would be the person who could verify their time entries; (b) If your site is given money to handle your own Extra Duty (ex: Workshop), then you would be responsible for the time verification and coding.</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Timekeepers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267050" y="141050"/>
            <a:ext cx="3999900" cy="5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a:t>What is the Timekeeper Responsible for?</a:t>
            </a:r>
            <a:endParaRPr sz="2300"/>
          </a:p>
        </p:txBody>
      </p:sp>
      <p:sp>
        <p:nvSpPr>
          <p:cNvPr id="156" name="Google Shape;156;p28"/>
          <p:cNvSpPr txBox="1">
            <a:spLocks noGrp="1"/>
          </p:cNvSpPr>
          <p:nvPr>
            <p:ph type="body" idx="1"/>
          </p:nvPr>
        </p:nvSpPr>
        <p:spPr>
          <a:xfrm>
            <a:off x="311700" y="660950"/>
            <a:ext cx="4296000" cy="3053700"/>
          </a:xfrm>
          <a:prstGeom prst="rect">
            <a:avLst/>
          </a:prstGeom>
        </p:spPr>
        <p:txBody>
          <a:bodyPr spcFirstLastPara="1" wrap="square" lIns="91425" tIns="91425" rIns="91425" bIns="91425" anchor="t" anchorCtr="0">
            <a:normAutofit fontScale="25000"/>
          </a:bodyPr>
          <a:lstStyle/>
          <a:p>
            <a:pPr marL="0" lvl="0" indent="0" algn="l" rtl="0">
              <a:spcBef>
                <a:spcPts val="0"/>
              </a:spcBef>
              <a:spcAft>
                <a:spcPts val="0"/>
              </a:spcAft>
              <a:buNone/>
            </a:pPr>
            <a:r>
              <a:rPr lang="en" sz="4800"/>
              <a:t>-Remind employees to:</a:t>
            </a:r>
            <a:endParaRPr sz="4800"/>
          </a:p>
          <a:p>
            <a:pPr marL="457200" lvl="0" indent="-304800" algn="l" rtl="0">
              <a:spcBef>
                <a:spcPts val="0"/>
              </a:spcBef>
              <a:spcAft>
                <a:spcPts val="0"/>
              </a:spcAft>
              <a:buSzPct val="100000"/>
              <a:buChar char="●"/>
            </a:pPr>
            <a:r>
              <a:rPr lang="en" sz="4800"/>
              <a:t>Select the correct Extra Duty </a:t>
            </a:r>
            <a:endParaRPr sz="4800"/>
          </a:p>
          <a:p>
            <a:pPr marL="457200" lvl="0" indent="-304800" algn="l" rtl="0">
              <a:spcBef>
                <a:spcPts val="0"/>
              </a:spcBef>
              <a:spcAft>
                <a:spcPts val="0"/>
              </a:spcAft>
              <a:buSzPct val="100000"/>
              <a:buChar char="●"/>
            </a:pPr>
            <a:r>
              <a:rPr lang="en" sz="4800"/>
              <a:t>Clock in and out for Extra Duty</a:t>
            </a:r>
            <a:endParaRPr sz="4800"/>
          </a:p>
          <a:p>
            <a:pPr marL="457200" lvl="0" indent="-304800" algn="l" rtl="0">
              <a:spcBef>
                <a:spcPts val="0"/>
              </a:spcBef>
              <a:spcAft>
                <a:spcPts val="0"/>
              </a:spcAft>
              <a:buSzPct val="100000"/>
              <a:buChar char="●"/>
            </a:pPr>
            <a:r>
              <a:rPr lang="en" sz="4800"/>
              <a:t>Add notes (if needed)</a:t>
            </a:r>
            <a:endParaRPr sz="4800"/>
          </a:p>
          <a:p>
            <a:pPr marL="457200" lvl="0" indent="-304800" algn="l" rtl="0">
              <a:spcBef>
                <a:spcPts val="0"/>
              </a:spcBef>
              <a:spcAft>
                <a:spcPts val="0"/>
              </a:spcAft>
              <a:buSzPct val="100000"/>
              <a:buChar char="●"/>
            </a:pPr>
            <a:r>
              <a:rPr lang="en" sz="4800"/>
              <a:t>Submit timesheets</a:t>
            </a:r>
            <a:endParaRPr sz="4800"/>
          </a:p>
          <a:p>
            <a:pPr marL="0" lvl="0" indent="0" algn="l" rtl="0">
              <a:spcBef>
                <a:spcPts val="1200"/>
              </a:spcBef>
              <a:spcAft>
                <a:spcPts val="0"/>
              </a:spcAft>
              <a:buNone/>
            </a:pPr>
            <a:r>
              <a:rPr lang="en" sz="4800"/>
              <a:t>-Approve Change Requests</a:t>
            </a:r>
            <a:endParaRPr sz="4800"/>
          </a:p>
          <a:p>
            <a:pPr marL="0" lvl="0" indent="0" algn="l" rtl="0">
              <a:spcBef>
                <a:spcPts val="1200"/>
              </a:spcBef>
              <a:spcAft>
                <a:spcPts val="0"/>
              </a:spcAft>
              <a:buNone/>
            </a:pPr>
            <a:r>
              <a:rPr lang="en" sz="4800"/>
              <a:t>-Time Off requests</a:t>
            </a:r>
            <a:endParaRPr sz="4800"/>
          </a:p>
          <a:p>
            <a:pPr marL="0" lvl="0" indent="0" algn="l" rtl="0">
              <a:spcBef>
                <a:spcPts val="1200"/>
              </a:spcBef>
              <a:spcAft>
                <a:spcPts val="0"/>
              </a:spcAft>
              <a:buNone/>
            </a:pPr>
            <a:r>
              <a:rPr lang="en" sz="4800"/>
              <a:t>-Internal Funds tab entries</a:t>
            </a:r>
            <a:endParaRPr sz="4800"/>
          </a:p>
          <a:p>
            <a:pPr marL="0" lvl="0" indent="0" algn="l" rtl="0">
              <a:spcBef>
                <a:spcPts val="1200"/>
              </a:spcBef>
              <a:spcAft>
                <a:spcPts val="1200"/>
              </a:spcAft>
              <a:buNone/>
            </a:pPr>
            <a:r>
              <a:rPr lang="en" sz="4800"/>
              <a:t>-Processing Timesheets and Time Entries by the posted deadlines of Payroll</a:t>
            </a:r>
            <a:endParaRPr/>
          </a:p>
        </p:txBody>
      </p:sp>
      <p:sp>
        <p:nvSpPr>
          <p:cNvPr id="157" name="Google Shape;157;p28"/>
          <p:cNvSpPr txBox="1">
            <a:spLocks noGrp="1"/>
          </p:cNvSpPr>
          <p:nvPr>
            <p:ph type="body" idx="2"/>
          </p:nvPr>
        </p:nvSpPr>
        <p:spPr>
          <a:xfrm>
            <a:off x="311700" y="4210200"/>
            <a:ext cx="8520600" cy="801000"/>
          </a:xfrm>
          <a:prstGeom prst="rect">
            <a:avLst/>
          </a:prstGeom>
          <a:solidFill>
            <a:srgbClr val="D9D2E9"/>
          </a:solidFill>
        </p:spPr>
        <p:txBody>
          <a:bodyPr spcFirstLastPara="1" wrap="square" lIns="91425" tIns="91425" rIns="91425" bIns="91425" anchor="t" anchorCtr="0">
            <a:normAutofit/>
          </a:bodyPr>
          <a:lstStyle/>
          <a:p>
            <a:pPr marL="0" lvl="0" indent="0" algn="l" rtl="0">
              <a:spcBef>
                <a:spcPts val="0"/>
              </a:spcBef>
              <a:spcAft>
                <a:spcPts val="0"/>
              </a:spcAft>
              <a:buNone/>
            </a:pPr>
            <a:r>
              <a:rPr lang="en"/>
              <a:t>-Entering Extra Duty on behalf of the employee (exception: Internal Funds tab)</a:t>
            </a:r>
            <a:endParaRPr/>
          </a:p>
          <a:p>
            <a:pPr marL="0" lvl="0" indent="0" algn="l" rtl="0">
              <a:spcBef>
                <a:spcPts val="1200"/>
              </a:spcBef>
              <a:spcAft>
                <a:spcPts val="1200"/>
              </a:spcAft>
              <a:buNone/>
            </a:pPr>
            <a:r>
              <a:rPr lang="en"/>
              <a:t>-Unless asked/needed, should not be modifying Department Extra Duties</a:t>
            </a:r>
            <a:endParaRPr/>
          </a:p>
        </p:txBody>
      </p:sp>
      <p:sp>
        <p:nvSpPr>
          <p:cNvPr id="158" name="Google Shape;158;p28"/>
          <p:cNvSpPr txBox="1">
            <a:spLocks noGrp="1"/>
          </p:cNvSpPr>
          <p:nvPr>
            <p:ph type="title"/>
          </p:nvPr>
        </p:nvSpPr>
        <p:spPr>
          <a:xfrm>
            <a:off x="311700" y="3735775"/>
            <a:ext cx="3999900" cy="453300"/>
          </a:xfrm>
          <a:prstGeom prst="rect">
            <a:avLst/>
          </a:prstGeom>
          <a:solidFill>
            <a:srgbClr val="D9D2E9"/>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00"/>
              <a:t>What is the Timekeeper </a:t>
            </a:r>
            <a:r>
              <a:rPr lang="en" sz="2200">
                <a:solidFill>
                  <a:srgbClr val="FF0000"/>
                </a:solidFill>
              </a:rPr>
              <a:t>NOT</a:t>
            </a:r>
            <a:r>
              <a:rPr lang="en" sz="2200"/>
              <a:t> Responsible for?</a:t>
            </a:r>
            <a:endParaRPr sz="2000"/>
          </a:p>
        </p:txBody>
      </p:sp>
      <p:sp>
        <p:nvSpPr>
          <p:cNvPr id="159" name="Google Shape;159;p28"/>
          <p:cNvSpPr txBox="1"/>
          <p:nvPr/>
        </p:nvSpPr>
        <p:spPr>
          <a:xfrm>
            <a:off x="4607725" y="660950"/>
            <a:ext cx="4296000" cy="333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attach documents/notes to the timesheet</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be asked to assist Cost Center Managers</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IF</a:t>
            </a:r>
            <a:r>
              <a:rPr lang="en" sz="1200">
                <a:solidFill>
                  <a:schemeClr val="dk2"/>
                </a:solidFill>
                <a:latin typeface="Source Code Pro"/>
                <a:ea typeface="Source Code Pro"/>
                <a:cs typeface="Source Code Pro"/>
                <a:sym typeface="Source Code Pro"/>
              </a:rPr>
              <a:t> it is a “School-funded” Extra Duty, then you may step into a Cost Center Manager role </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sz="1200">
                <a:solidFill>
                  <a:schemeClr val="dk2"/>
                </a:solidFill>
                <a:latin typeface="Source Code Pro"/>
                <a:ea typeface="Source Code Pro"/>
                <a:cs typeface="Source Code Pro"/>
                <a:sym typeface="Source Code Pro"/>
              </a:rPr>
              <a:t>-Adding comments if you make a change directly to the employee’s timesheet (as of July 1st)</a:t>
            </a:r>
            <a:endParaRPr sz="1200">
              <a:solidFill>
                <a:schemeClr val="dk2"/>
              </a:solidFill>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Supervisors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94300"/>
            <a:ext cx="3999900" cy="53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00"/>
              <a:t>What is the Supervisor Responsible for?</a:t>
            </a:r>
            <a:endParaRPr sz="2000"/>
          </a:p>
        </p:txBody>
      </p:sp>
      <p:sp>
        <p:nvSpPr>
          <p:cNvPr id="170" name="Google Shape;170;p30"/>
          <p:cNvSpPr txBox="1">
            <a:spLocks noGrp="1"/>
          </p:cNvSpPr>
          <p:nvPr>
            <p:ph type="body" idx="1"/>
          </p:nvPr>
        </p:nvSpPr>
        <p:spPr>
          <a:xfrm>
            <a:off x="311700" y="633100"/>
            <a:ext cx="4260300" cy="3106200"/>
          </a:xfrm>
          <a:prstGeom prst="rect">
            <a:avLst/>
          </a:prstGeom>
        </p:spPr>
        <p:txBody>
          <a:bodyPr spcFirstLastPara="1" wrap="square" lIns="91425" tIns="91425" rIns="91425" bIns="91425" anchor="t" anchorCtr="0">
            <a:normAutofit fontScale="25000"/>
          </a:bodyPr>
          <a:lstStyle/>
          <a:p>
            <a:pPr marL="0" lvl="0" indent="0" algn="l" rtl="0">
              <a:spcBef>
                <a:spcPts val="0"/>
              </a:spcBef>
              <a:spcAft>
                <a:spcPts val="0"/>
              </a:spcAft>
              <a:buNone/>
            </a:pPr>
            <a:r>
              <a:rPr lang="en" sz="4800"/>
              <a:t>-Remind employees to:</a:t>
            </a:r>
            <a:endParaRPr sz="4800"/>
          </a:p>
          <a:p>
            <a:pPr marL="457200" lvl="0" indent="-304800" algn="l" rtl="0">
              <a:spcBef>
                <a:spcPts val="0"/>
              </a:spcBef>
              <a:spcAft>
                <a:spcPts val="0"/>
              </a:spcAft>
              <a:buSzPct val="100000"/>
              <a:buChar char="●"/>
            </a:pPr>
            <a:r>
              <a:rPr lang="en" sz="4800"/>
              <a:t>Select the correct Extra Duty </a:t>
            </a:r>
            <a:endParaRPr sz="4800"/>
          </a:p>
          <a:p>
            <a:pPr marL="457200" lvl="0" indent="-304800" algn="l" rtl="0">
              <a:spcBef>
                <a:spcPts val="0"/>
              </a:spcBef>
              <a:spcAft>
                <a:spcPts val="0"/>
              </a:spcAft>
              <a:buSzPct val="100000"/>
              <a:buChar char="●"/>
            </a:pPr>
            <a:r>
              <a:rPr lang="en" sz="4800"/>
              <a:t>Clock in and out for Extra Duty</a:t>
            </a:r>
            <a:endParaRPr sz="4800"/>
          </a:p>
          <a:p>
            <a:pPr marL="457200" lvl="0" indent="-304800" algn="l" rtl="0">
              <a:spcBef>
                <a:spcPts val="0"/>
              </a:spcBef>
              <a:spcAft>
                <a:spcPts val="0"/>
              </a:spcAft>
              <a:buSzPct val="100000"/>
              <a:buChar char="●"/>
            </a:pPr>
            <a:r>
              <a:rPr lang="en" sz="4800"/>
              <a:t>Add notes (if needed)</a:t>
            </a:r>
            <a:endParaRPr sz="4800"/>
          </a:p>
          <a:p>
            <a:pPr marL="457200" lvl="0" indent="-304800" algn="l" rtl="0">
              <a:spcBef>
                <a:spcPts val="0"/>
              </a:spcBef>
              <a:spcAft>
                <a:spcPts val="0"/>
              </a:spcAft>
              <a:buSzPct val="100000"/>
              <a:buChar char="●"/>
            </a:pPr>
            <a:r>
              <a:rPr lang="en" sz="4800"/>
              <a:t>Submit timesheets</a:t>
            </a:r>
            <a:endParaRPr sz="4800"/>
          </a:p>
          <a:p>
            <a:pPr marL="0" lvl="0" indent="0" algn="l" rtl="0">
              <a:spcBef>
                <a:spcPts val="1200"/>
              </a:spcBef>
              <a:spcAft>
                <a:spcPts val="0"/>
              </a:spcAft>
              <a:buNone/>
            </a:pPr>
            <a:r>
              <a:rPr lang="en" sz="4800"/>
              <a:t>-Approve Change Requests</a:t>
            </a:r>
            <a:endParaRPr sz="4800"/>
          </a:p>
          <a:p>
            <a:pPr marL="0" lvl="0" indent="0" algn="l" rtl="0">
              <a:spcBef>
                <a:spcPts val="1200"/>
              </a:spcBef>
              <a:spcAft>
                <a:spcPts val="0"/>
              </a:spcAft>
              <a:buNone/>
            </a:pPr>
            <a:r>
              <a:rPr lang="en" sz="4800"/>
              <a:t>-Time Off requests</a:t>
            </a:r>
            <a:endParaRPr sz="4800"/>
          </a:p>
          <a:p>
            <a:pPr marL="0" lvl="0" indent="0" algn="l" rtl="0">
              <a:spcBef>
                <a:spcPts val="1200"/>
              </a:spcBef>
              <a:spcAft>
                <a:spcPts val="0"/>
              </a:spcAft>
              <a:buNone/>
            </a:pPr>
            <a:r>
              <a:rPr lang="en" sz="4800"/>
              <a:t>-Internal Funds tab entries</a:t>
            </a:r>
            <a:endParaRPr sz="4800"/>
          </a:p>
          <a:p>
            <a:pPr marL="0" lvl="0" indent="0" algn="l" rtl="0">
              <a:spcBef>
                <a:spcPts val="1200"/>
              </a:spcBef>
              <a:spcAft>
                <a:spcPts val="1200"/>
              </a:spcAft>
              <a:buNone/>
            </a:pPr>
            <a:r>
              <a:rPr lang="en" sz="4800"/>
              <a:t>-Processing Timesheets and Time Entries by the posted deadlines of Payroll</a:t>
            </a:r>
            <a:endParaRPr/>
          </a:p>
        </p:txBody>
      </p:sp>
      <p:sp>
        <p:nvSpPr>
          <p:cNvPr id="171" name="Google Shape;171;p30"/>
          <p:cNvSpPr txBox="1">
            <a:spLocks noGrp="1"/>
          </p:cNvSpPr>
          <p:nvPr>
            <p:ph type="body" idx="2"/>
          </p:nvPr>
        </p:nvSpPr>
        <p:spPr>
          <a:xfrm>
            <a:off x="153050" y="4322450"/>
            <a:ext cx="8853900" cy="711900"/>
          </a:xfrm>
          <a:prstGeom prst="rect">
            <a:avLst/>
          </a:prstGeom>
          <a:solidFill>
            <a:srgbClr val="D9D2E9"/>
          </a:solidFill>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200"/>
              <a:t>-Entering Extra Duty on behalf of the employee (exception: Internal Funds tab)</a:t>
            </a:r>
            <a:endParaRPr sz="1200"/>
          </a:p>
          <a:p>
            <a:pPr marL="0" lvl="0" indent="0" algn="l" rtl="0">
              <a:spcBef>
                <a:spcPts val="1200"/>
              </a:spcBef>
              <a:spcAft>
                <a:spcPts val="1200"/>
              </a:spcAft>
              <a:buNone/>
            </a:pPr>
            <a:r>
              <a:rPr lang="en" sz="1200"/>
              <a:t>-Unless asked/needed, should not be modifying Department Extra Duties</a:t>
            </a:r>
            <a:endParaRPr sz="1200"/>
          </a:p>
        </p:txBody>
      </p:sp>
      <p:sp>
        <p:nvSpPr>
          <p:cNvPr id="172" name="Google Shape;172;p30"/>
          <p:cNvSpPr txBox="1">
            <a:spLocks noGrp="1"/>
          </p:cNvSpPr>
          <p:nvPr>
            <p:ph type="title"/>
          </p:nvPr>
        </p:nvSpPr>
        <p:spPr>
          <a:xfrm>
            <a:off x="153050" y="3776625"/>
            <a:ext cx="3999900" cy="477900"/>
          </a:xfrm>
          <a:prstGeom prst="rect">
            <a:avLst/>
          </a:prstGeom>
          <a:solidFill>
            <a:srgbClr val="D9D2E9"/>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00"/>
              <a:t>What is the Supervisor </a:t>
            </a:r>
            <a:r>
              <a:rPr lang="en" sz="2200">
                <a:solidFill>
                  <a:srgbClr val="FF0000"/>
                </a:solidFill>
              </a:rPr>
              <a:t>NOT</a:t>
            </a:r>
            <a:r>
              <a:rPr lang="en" sz="2200"/>
              <a:t> Responsible for?</a:t>
            </a:r>
            <a:endParaRPr sz="2000"/>
          </a:p>
        </p:txBody>
      </p:sp>
      <p:sp>
        <p:nvSpPr>
          <p:cNvPr id="173" name="Google Shape;173;p30"/>
          <p:cNvSpPr txBox="1"/>
          <p:nvPr/>
        </p:nvSpPr>
        <p:spPr>
          <a:xfrm>
            <a:off x="4572000" y="314350"/>
            <a:ext cx="4385100" cy="34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attach documents/notes to the timesheet</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be asked to assist Cost Center Managers</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IF</a:t>
            </a:r>
            <a:r>
              <a:rPr lang="en" sz="1200">
                <a:solidFill>
                  <a:schemeClr val="dk2"/>
                </a:solidFill>
                <a:latin typeface="Source Code Pro"/>
                <a:ea typeface="Source Code Pro"/>
                <a:cs typeface="Source Code Pro"/>
                <a:sym typeface="Source Code Pro"/>
              </a:rPr>
              <a:t> it is a “School-funded” Extra Duty, then you may step into a Cost Center Manager role </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sz="1200">
                <a:solidFill>
                  <a:schemeClr val="dk2"/>
                </a:solidFill>
                <a:latin typeface="Source Code Pro"/>
                <a:ea typeface="Source Code Pro"/>
                <a:cs typeface="Source Code Pro"/>
                <a:sym typeface="Source Code Pro"/>
              </a:rPr>
              <a:t>-Adding comments if you make a change directly to the employee’s timesheet (as of July 1st)</a:t>
            </a:r>
            <a:endParaRPr>
              <a:solidFill>
                <a:schemeClr val="dk2"/>
              </a:solidFill>
              <a:latin typeface="Source Code Pro"/>
              <a:ea typeface="Source Code Pro"/>
              <a:cs typeface="Source Code Pro"/>
              <a:sym typeface="Source Code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1524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Account Coding</a:t>
            </a:r>
            <a:endParaRPr/>
          </a:p>
        </p:txBody>
      </p:sp>
      <p:sp>
        <p:nvSpPr>
          <p:cNvPr id="179" name="Google Shape;179;p31"/>
          <p:cNvSpPr txBox="1">
            <a:spLocks noGrp="1"/>
          </p:cNvSpPr>
          <p:nvPr>
            <p:ph type="body" idx="1"/>
          </p:nvPr>
        </p:nvSpPr>
        <p:spPr>
          <a:xfrm>
            <a:off x="311700" y="908100"/>
            <a:ext cx="2808000" cy="23067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-Filtering is your friend when searching for Account Coding.</a:t>
            </a:r>
            <a:endParaRPr/>
          </a:p>
          <a:p>
            <a:pPr marL="0" lvl="0" indent="0" algn="l" rtl="0">
              <a:spcBef>
                <a:spcPts val="1200"/>
              </a:spcBef>
              <a:spcAft>
                <a:spcPts val="1200"/>
              </a:spcAft>
              <a:buNone/>
            </a:pPr>
            <a:r>
              <a:rPr lang="en"/>
              <a:t>-Be </a:t>
            </a:r>
            <a:r>
              <a:rPr lang="en">
                <a:solidFill>
                  <a:srgbClr val="FF0000"/>
                </a:solidFill>
              </a:rPr>
              <a:t>EXTRA CAUTIOUS</a:t>
            </a:r>
            <a:r>
              <a:rPr lang="en"/>
              <a:t> WHEN SELECTING CODING during the summer months: you will see more than one location since many employees are working at different locations.</a:t>
            </a:r>
            <a:endParaRPr/>
          </a:p>
        </p:txBody>
      </p:sp>
      <p:pic>
        <p:nvPicPr>
          <p:cNvPr id="180" name="Google Shape;180;p31"/>
          <p:cNvPicPr preferRelativeResize="0"/>
          <p:nvPr/>
        </p:nvPicPr>
        <p:blipFill>
          <a:blip r:embed="rId3">
            <a:alphaModFix/>
          </a:blip>
          <a:stretch>
            <a:fillRect/>
          </a:stretch>
        </p:blipFill>
        <p:spPr>
          <a:xfrm>
            <a:off x="80375" y="4048650"/>
            <a:ext cx="8447476" cy="942450"/>
          </a:xfrm>
          <a:prstGeom prst="rect">
            <a:avLst/>
          </a:prstGeom>
          <a:noFill/>
          <a:ln>
            <a:noFill/>
          </a:ln>
        </p:spPr>
      </p:pic>
      <p:sp>
        <p:nvSpPr>
          <p:cNvPr id="181" name="Google Shape;181;p31"/>
          <p:cNvSpPr/>
          <p:nvPr/>
        </p:nvSpPr>
        <p:spPr>
          <a:xfrm rot="-2204285">
            <a:off x="3037397" y="3575170"/>
            <a:ext cx="1564804" cy="1402744"/>
          </a:xfrm>
          <a:prstGeom prst="down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82" name="Google Shape;182;p31"/>
          <p:cNvSpPr txBox="1"/>
          <p:nvPr/>
        </p:nvSpPr>
        <p:spPr>
          <a:xfrm rot="-2266309">
            <a:off x="3394159" y="3668275"/>
            <a:ext cx="701367" cy="10231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2"/>
                </a:solidFill>
                <a:latin typeface="Source Code Pro"/>
                <a:ea typeface="Source Code Pro"/>
                <a:cs typeface="Source Code Pro"/>
                <a:sym typeface="Source Code Pro"/>
              </a:rPr>
              <a:t>Pro-tip: click on this icon to expand the view and have filtering options.</a:t>
            </a:r>
            <a:endParaRPr sz="700" b="1">
              <a:solidFill>
                <a:schemeClr val="dk2"/>
              </a:solidFill>
              <a:latin typeface="Source Code Pro"/>
              <a:ea typeface="Source Code Pro"/>
              <a:cs typeface="Source Code Pro"/>
              <a:sym typeface="Source Code Pro"/>
            </a:endParaRPr>
          </a:p>
        </p:txBody>
      </p:sp>
      <p:pic>
        <p:nvPicPr>
          <p:cNvPr id="183" name="Google Shape;183;p31"/>
          <p:cNvPicPr preferRelativeResize="0"/>
          <p:nvPr/>
        </p:nvPicPr>
        <p:blipFill>
          <a:blip r:embed="rId4">
            <a:alphaModFix/>
          </a:blip>
          <a:stretch>
            <a:fillRect/>
          </a:stretch>
        </p:blipFill>
        <p:spPr>
          <a:xfrm>
            <a:off x="4572000" y="304800"/>
            <a:ext cx="2633629" cy="3743849"/>
          </a:xfrm>
          <a:prstGeom prst="rect">
            <a:avLst/>
          </a:prstGeom>
          <a:noFill/>
          <a:ln>
            <a:noFill/>
          </a:ln>
        </p:spPr>
      </p:pic>
      <p:sp>
        <p:nvSpPr>
          <p:cNvPr id="184" name="Google Shape;184;p31"/>
          <p:cNvSpPr/>
          <p:nvPr/>
        </p:nvSpPr>
        <p:spPr>
          <a:xfrm>
            <a:off x="3390600" y="1213725"/>
            <a:ext cx="1610700" cy="912000"/>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85" name="Google Shape;185;p31"/>
          <p:cNvSpPr txBox="1"/>
          <p:nvPr/>
        </p:nvSpPr>
        <p:spPr>
          <a:xfrm>
            <a:off x="3390600" y="1400800"/>
            <a:ext cx="11814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2"/>
                </a:solidFill>
                <a:latin typeface="Source Code Pro"/>
                <a:ea typeface="Source Code Pro"/>
                <a:cs typeface="Source Code Pro"/>
                <a:sym typeface="Source Code Pro"/>
              </a:rPr>
              <a:t>Pro-tip: use “like” to narrow your search.</a:t>
            </a:r>
            <a:endParaRPr sz="700" b="1">
              <a:solidFill>
                <a:schemeClr val="dk2"/>
              </a:solidFill>
              <a:latin typeface="Source Code Pro"/>
              <a:ea typeface="Source Code Pro"/>
              <a:cs typeface="Source Code Pro"/>
              <a:sym typeface="Source Code Pro"/>
            </a:endParaRPr>
          </a:p>
        </p:txBody>
      </p:sp>
      <p:sp>
        <p:nvSpPr>
          <p:cNvPr id="186" name="Google Shape;186;p31"/>
          <p:cNvSpPr/>
          <p:nvPr/>
        </p:nvSpPr>
        <p:spPr>
          <a:xfrm>
            <a:off x="7082050" y="1763700"/>
            <a:ext cx="19110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87" name="Google Shape;187;p31"/>
          <p:cNvSpPr/>
          <p:nvPr/>
        </p:nvSpPr>
        <p:spPr>
          <a:xfrm>
            <a:off x="7105850" y="3441100"/>
            <a:ext cx="18699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88" name="Google Shape;188;p31"/>
          <p:cNvSpPr/>
          <p:nvPr/>
        </p:nvSpPr>
        <p:spPr>
          <a:xfrm>
            <a:off x="7105850" y="2675225"/>
            <a:ext cx="19110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89" name="Google Shape;189;p31"/>
          <p:cNvSpPr txBox="1"/>
          <p:nvPr/>
        </p:nvSpPr>
        <p:spPr>
          <a:xfrm>
            <a:off x="7403525" y="1945200"/>
            <a:ext cx="12858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“0101” is Bratt</a:t>
            </a:r>
            <a:endParaRPr sz="900" b="1">
              <a:solidFill>
                <a:schemeClr val="accent1"/>
              </a:solidFill>
              <a:latin typeface="Source Code Pro"/>
              <a:ea typeface="Source Code Pro"/>
              <a:cs typeface="Source Code Pro"/>
              <a:sym typeface="Source Code Pro"/>
            </a:endParaRPr>
          </a:p>
        </p:txBody>
      </p:sp>
      <p:sp>
        <p:nvSpPr>
          <p:cNvPr id="190" name="Google Shape;190;p31"/>
          <p:cNvSpPr txBox="1"/>
          <p:nvPr/>
        </p:nvSpPr>
        <p:spPr>
          <a:xfrm>
            <a:off x="7269100" y="2813975"/>
            <a:ext cx="17067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“0281” is Escambia HS</a:t>
            </a:r>
            <a:endParaRPr sz="900" b="1">
              <a:solidFill>
                <a:schemeClr val="accent1"/>
              </a:solidFill>
              <a:latin typeface="Source Code Pro"/>
              <a:ea typeface="Source Code Pro"/>
              <a:cs typeface="Source Code Pro"/>
              <a:sym typeface="Source Code Pro"/>
            </a:endParaRPr>
          </a:p>
        </p:txBody>
      </p:sp>
      <p:sp>
        <p:nvSpPr>
          <p:cNvPr id="191" name="Google Shape;191;p31"/>
          <p:cNvSpPr txBox="1"/>
          <p:nvPr/>
        </p:nvSpPr>
        <p:spPr>
          <a:xfrm>
            <a:off x="7307650" y="3579850"/>
            <a:ext cx="16107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“0391” is Oakcrest</a:t>
            </a:r>
            <a:endParaRPr sz="900" b="1">
              <a:solidFill>
                <a:schemeClr val="accent1"/>
              </a:solidFill>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92850"/>
            <a:ext cx="39999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changing and why?</a:t>
            </a:r>
            <a:endParaRPr/>
          </a:p>
        </p:txBody>
      </p:sp>
      <p:sp>
        <p:nvSpPr>
          <p:cNvPr id="64" name="Google Shape;64;p14"/>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Extra Duty names</a:t>
            </a:r>
            <a:endParaRPr sz="2200"/>
          </a:p>
          <a:p>
            <a:pPr marL="457200" lvl="0" indent="-368300" algn="l" rtl="0">
              <a:spcBef>
                <a:spcPts val="0"/>
              </a:spcBef>
              <a:spcAft>
                <a:spcPts val="0"/>
              </a:spcAft>
              <a:buSzPts val="2200"/>
              <a:buChar char="●"/>
            </a:pPr>
            <a:r>
              <a:rPr lang="en" sz="2200"/>
              <a:t>Cost Center Managers</a:t>
            </a:r>
            <a:endParaRPr sz="2200"/>
          </a:p>
          <a:p>
            <a:pPr marL="457200" lvl="0" indent="-368300" algn="l" rtl="0">
              <a:spcBef>
                <a:spcPts val="0"/>
              </a:spcBef>
              <a:spcAft>
                <a:spcPts val="0"/>
              </a:spcAft>
              <a:buSzPts val="2200"/>
              <a:buChar char="●"/>
            </a:pPr>
            <a:r>
              <a:rPr lang="en" sz="2200"/>
              <a:t>Workflow process </a:t>
            </a:r>
            <a:endParaRPr sz="2200"/>
          </a:p>
          <a:p>
            <a:pPr marL="457200" lvl="0" indent="-368300" algn="l" rtl="0">
              <a:spcBef>
                <a:spcPts val="0"/>
              </a:spcBef>
              <a:spcAft>
                <a:spcPts val="0"/>
              </a:spcAft>
              <a:buSzPts val="2200"/>
              <a:buChar char="●"/>
            </a:pPr>
            <a:r>
              <a:rPr lang="en" sz="2200"/>
              <a:t>Comments</a:t>
            </a:r>
            <a:endParaRPr sz="2200"/>
          </a:p>
        </p:txBody>
      </p:sp>
      <p:sp>
        <p:nvSpPr>
          <p:cNvPr id="65" name="Google Shape;65;p1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How an employee clocks in/out for Extra Duty</a:t>
            </a:r>
            <a:endParaRPr sz="1800"/>
          </a:p>
          <a:p>
            <a:pPr marL="457200" lvl="0" indent="-342900" algn="l" rtl="0">
              <a:spcBef>
                <a:spcPts val="0"/>
              </a:spcBef>
              <a:spcAft>
                <a:spcPts val="0"/>
              </a:spcAft>
              <a:buSzPts val="1800"/>
              <a:buChar char="●"/>
            </a:pPr>
            <a:r>
              <a:rPr lang="en" sz="1800"/>
              <a:t>Process for timesheets that do not have any Extra Duty entries</a:t>
            </a:r>
            <a:endParaRPr sz="1800"/>
          </a:p>
          <a:p>
            <a:pPr marL="457200" lvl="0" indent="-342900" algn="l" rtl="0">
              <a:spcBef>
                <a:spcPts val="0"/>
              </a:spcBef>
              <a:spcAft>
                <a:spcPts val="0"/>
              </a:spcAft>
              <a:buSzPts val="1800"/>
              <a:buChar char="●"/>
            </a:pPr>
            <a:r>
              <a:rPr lang="en" sz="1800"/>
              <a:t>Time Off requests</a:t>
            </a:r>
            <a:endParaRPr sz="1800"/>
          </a:p>
          <a:p>
            <a:pPr marL="457200" lvl="0" indent="-342900" algn="l" rtl="0">
              <a:spcBef>
                <a:spcPts val="0"/>
              </a:spcBef>
              <a:spcAft>
                <a:spcPts val="0"/>
              </a:spcAft>
              <a:buSzPts val="1800"/>
              <a:buChar char="●"/>
            </a:pPr>
            <a:r>
              <a:rPr lang="en" sz="1800"/>
              <a:t>Change Requests</a:t>
            </a:r>
            <a:endParaRPr sz="1800"/>
          </a:p>
          <a:p>
            <a:pPr marL="0" lvl="0" indent="0" algn="l" rtl="0">
              <a:spcBef>
                <a:spcPts val="1200"/>
              </a:spcBef>
              <a:spcAft>
                <a:spcPts val="1200"/>
              </a:spcAft>
              <a:buNone/>
            </a:pPr>
            <a:endParaRPr/>
          </a:p>
        </p:txBody>
      </p:sp>
      <p:sp>
        <p:nvSpPr>
          <p:cNvPr id="66" name="Google Shape;66;p14"/>
          <p:cNvSpPr txBox="1"/>
          <p:nvPr/>
        </p:nvSpPr>
        <p:spPr>
          <a:xfrm>
            <a:off x="4832400" y="292850"/>
            <a:ext cx="3999900" cy="9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chemeClr val="accent1"/>
                </a:solidFill>
                <a:latin typeface="Amatic SC"/>
                <a:ea typeface="Amatic SC"/>
                <a:cs typeface="Amatic SC"/>
                <a:sym typeface="Amatic SC"/>
              </a:rPr>
              <a:t>What is </a:t>
            </a:r>
            <a:r>
              <a:rPr lang="en" sz="4200" b="1">
                <a:solidFill>
                  <a:srgbClr val="FF0000"/>
                </a:solidFill>
                <a:latin typeface="Amatic SC"/>
                <a:ea typeface="Amatic SC"/>
                <a:cs typeface="Amatic SC"/>
                <a:sym typeface="Amatic SC"/>
              </a:rPr>
              <a:t>NOT</a:t>
            </a:r>
            <a:r>
              <a:rPr lang="en" sz="4200" b="1">
                <a:solidFill>
                  <a:schemeClr val="accent1"/>
                </a:solidFill>
                <a:latin typeface="Amatic SC"/>
                <a:ea typeface="Amatic SC"/>
                <a:cs typeface="Amatic SC"/>
                <a:sym typeface="Amatic SC"/>
              </a:rPr>
              <a:t> changing?</a:t>
            </a:r>
            <a:endParaRPr sz="4200" b="1">
              <a:solidFill>
                <a:schemeClr val="accent1"/>
              </a:solidFill>
              <a:latin typeface="Amatic SC"/>
              <a:ea typeface="Amatic SC"/>
              <a:cs typeface="Amatic SC"/>
              <a:sym typeface="Amatic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Directory for Extra Duty</a:t>
            </a:r>
            <a:endParaRPr/>
          </a:p>
        </p:txBody>
      </p:sp>
      <p:sp>
        <p:nvSpPr>
          <p:cNvPr id="197" name="Google Shape;197;p32"/>
          <p:cNvSpPr txBox="1">
            <a:spLocks noGrp="1"/>
          </p:cNvSpPr>
          <p:nvPr>
            <p:ph type="body" idx="1"/>
          </p:nvPr>
        </p:nvSpPr>
        <p:spPr>
          <a:xfrm>
            <a:off x="3119700" y="555600"/>
            <a:ext cx="5824500" cy="2016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-For May/June: If there isn’t a name listed, the Extra Duty will be handled by the employee’s home/default Timekeeper/Supervisor to add coding.</a:t>
            </a:r>
            <a:endParaRPr/>
          </a:p>
          <a:p>
            <a:pPr marL="0" lvl="0" indent="0" algn="l" rtl="0">
              <a:spcBef>
                <a:spcPts val="1200"/>
              </a:spcBef>
              <a:spcAft>
                <a:spcPts val="0"/>
              </a:spcAft>
              <a:buNone/>
            </a:pPr>
            <a:r>
              <a:rPr lang="en"/>
              <a:t>-July changes: adding some, removing others, changing names, adding descriptions (as needed)</a:t>
            </a:r>
            <a:endParaRPr/>
          </a:p>
          <a:p>
            <a:pPr marL="0" lvl="0" indent="0" algn="l" rtl="0">
              <a:spcBef>
                <a:spcPts val="1200"/>
              </a:spcBef>
              <a:spcAft>
                <a:spcPts val="1200"/>
              </a:spcAft>
              <a:buNone/>
            </a:pPr>
            <a:r>
              <a:rPr lang="en"/>
              <a:t>-There will be an additional column providing the former name.  As we continue into the new school year, that will eventually drop off.</a:t>
            </a:r>
            <a:endParaRPr/>
          </a:p>
        </p:txBody>
      </p:sp>
      <p:pic>
        <p:nvPicPr>
          <p:cNvPr id="198" name="Google Shape;198;p32"/>
          <p:cNvPicPr preferRelativeResize="0"/>
          <p:nvPr/>
        </p:nvPicPr>
        <p:blipFill>
          <a:blip r:embed="rId3">
            <a:alphaModFix/>
          </a:blip>
          <a:stretch>
            <a:fillRect/>
          </a:stretch>
        </p:blipFill>
        <p:spPr>
          <a:xfrm>
            <a:off x="152400" y="2522250"/>
            <a:ext cx="8694849" cy="2468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311700" y="555600"/>
            <a:ext cx="84387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Approving Time Entries vs. Timesheets</a:t>
            </a:r>
            <a:endParaRPr/>
          </a:p>
        </p:txBody>
      </p:sp>
      <p:pic>
        <p:nvPicPr>
          <p:cNvPr id="204" name="Google Shape;204;p33"/>
          <p:cNvPicPr preferRelativeResize="0"/>
          <p:nvPr/>
        </p:nvPicPr>
        <p:blipFill>
          <a:blip r:embed="rId3">
            <a:alphaModFix/>
          </a:blip>
          <a:stretch>
            <a:fillRect/>
          </a:stretch>
        </p:blipFill>
        <p:spPr>
          <a:xfrm>
            <a:off x="311700" y="1311300"/>
            <a:ext cx="8567824" cy="3513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4"/>
          <p:cNvPicPr preferRelativeResize="0"/>
          <p:nvPr/>
        </p:nvPicPr>
        <p:blipFill>
          <a:blip r:embed="rId3">
            <a:alphaModFix/>
          </a:blip>
          <a:stretch>
            <a:fillRect/>
          </a:stretch>
        </p:blipFill>
        <p:spPr>
          <a:xfrm>
            <a:off x="152400" y="1489250"/>
            <a:ext cx="8759426" cy="3313050"/>
          </a:xfrm>
          <a:prstGeom prst="rect">
            <a:avLst/>
          </a:prstGeom>
          <a:noFill/>
          <a:ln>
            <a:noFill/>
          </a:ln>
        </p:spPr>
      </p:pic>
      <p:sp>
        <p:nvSpPr>
          <p:cNvPr id="210" name="Google Shape;210;p3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Timesheet view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5"/>
          <p:cNvPicPr preferRelativeResize="0"/>
          <p:nvPr/>
        </p:nvPicPr>
        <p:blipFill rotWithShape="1">
          <a:blip r:embed="rId3">
            <a:alphaModFix/>
          </a:blip>
          <a:srcRect t="2639" b="-2639"/>
          <a:stretch/>
        </p:blipFill>
        <p:spPr>
          <a:xfrm>
            <a:off x="152400" y="1477350"/>
            <a:ext cx="8839200" cy="3666155"/>
          </a:xfrm>
          <a:prstGeom prst="rect">
            <a:avLst/>
          </a:prstGeom>
          <a:noFill/>
          <a:ln>
            <a:noFill/>
          </a:ln>
        </p:spPr>
      </p:pic>
      <p:sp>
        <p:nvSpPr>
          <p:cNvPr id="216" name="Google Shape;216;p3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Entry view</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52400" y="152400"/>
            <a:ext cx="3739905" cy="4838702"/>
          </a:xfrm>
          <a:prstGeom prst="rect">
            <a:avLst/>
          </a:prstGeom>
          <a:noFill/>
          <a:ln>
            <a:noFill/>
          </a:ln>
        </p:spPr>
      </p:pic>
      <p:sp>
        <p:nvSpPr>
          <p:cNvPr id="72" name="Google Shape;72;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2900">
                <a:solidFill>
                  <a:srgbClr val="9900FF"/>
                </a:solidFill>
              </a:rPr>
              <a:t>Please print and place this flyer by each timeclock and in common areas.</a:t>
            </a:r>
            <a:endParaRPr sz="2900">
              <a:solidFill>
                <a:srgbClr val="99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HELP!!!</a:t>
            </a:r>
            <a:endParaRPr/>
          </a:p>
          <a:p>
            <a:pPr marL="0" lvl="0" indent="0" algn="ctr" rtl="0">
              <a:spcBef>
                <a:spcPts val="0"/>
              </a:spcBef>
              <a:spcAft>
                <a:spcPts val="0"/>
              </a:spcAft>
              <a:buNone/>
            </a:pPr>
            <a:r>
              <a:rPr lang="en"/>
              <a:t>(Training items)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92850"/>
            <a:ext cx="39999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680"/>
              <a:t>In-Person/Virtual Meeting</a:t>
            </a:r>
            <a:endParaRPr sz="3680"/>
          </a:p>
        </p:txBody>
      </p:sp>
      <p:sp>
        <p:nvSpPr>
          <p:cNvPr id="83" name="Google Shape;83;p17"/>
          <p:cNvSpPr txBox="1">
            <a:spLocks noGrp="1"/>
          </p:cNvSpPr>
          <p:nvPr>
            <p:ph type="body" idx="1"/>
          </p:nvPr>
        </p:nvSpPr>
        <p:spPr>
          <a:xfrm>
            <a:off x="311700" y="1228675"/>
            <a:ext cx="3999900" cy="179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-June and July: more targeted, smaller groups</a:t>
            </a:r>
            <a:endParaRPr sz="2100"/>
          </a:p>
          <a:p>
            <a:pPr marL="0" lvl="0" indent="0" algn="l" rtl="0">
              <a:spcBef>
                <a:spcPts val="1200"/>
              </a:spcBef>
              <a:spcAft>
                <a:spcPts val="1200"/>
              </a:spcAft>
              <a:buNone/>
            </a:pPr>
            <a:r>
              <a:rPr lang="en" sz="2100"/>
              <a:t>-Upon request</a:t>
            </a:r>
            <a:endParaRPr sz="2100"/>
          </a:p>
        </p:txBody>
      </p:sp>
      <p:sp>
        <p:nvSpPr>
          <p:cNvPr id="84" name="Google Shape;84;p17"/>
          <p:cNvSpPr txBox="1">
            <a:spLocks noGrp="1"/>
          </p:cNvSpPr>
          <p:nvPr>
            <p:ph type="body" idx="2"/>
          </p:nvPr>
        </p:nvSpPr>
        <p:spPr>
          <a:xfrm>
            <a:off x="4832400" y="1228675"/>
            <a:ext cx="3999900" cy="179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-Payroll website </a:t>
            </a:r>
            <a:endParaRPr sz="2100"/>
          </a:p>
          <a:p>
            <a:pPr marL="0" lvl="0" indent="0" algn="l" rtl="0">
              <a:spcBef>
                <a:spcPts val="1200"/>
              </a:spcBef>
              <a:spcAft>
                <a:spcPts val="1200"/>
              </a:spcAft>
              <a:buNone/>
            </a:pPr>
            <a:r>
              <a:rPr lang="en" sz="2100"/>
              <a:t>-Reference docs</a:t>
            </a:r>
            <a:endParaRPr sz="2100"/>
          </a:p>
        </p:txBody>
      </p:sp>
      <p:sp>
        <p:nvSpPr>
          <p:cNvPr id="85" name="Google Shape;85;p17"/>
          <p:cNvSpPr txBox="1">
            <a:spLocks noGrp="1"/>
          </p:cNvSpPr>
          <p:nvPr>
            <p:ph type="title"/>
          </p:nvPr>
        </p:nvSpPr>
        <p:spPr>
          <a:xfrm>
            <a:off x="4832400" y="292850"/>
            <a:ext cx="39999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On-demand</a:t>
            </a:r>
            <a:endParaRPr/>
          </a:p>
        </p:txBody>
      </p:sp>
      <p:sp>
        <p:nvSpPr>
          <p:cNvPr id="86" name="Google Shape;86;p17"/>
          <p:cNvSpPr txBox="1"/>
          <p:nvPr/>
        </p:nvSpPr>
        <p:spPr>
          <a:xfrm>
            <a:off x="318550" y="3146700"/>
            <a:ext cx="8513700" cy="714900"/>
          </a:xfrm>
          <a:prstGeom prst="rect">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680" b="1">
                <a:solidFill>
                  <a:schemeClr val="accent1"/>
                </a:solidFill>
                <a:latin typeface="Amatic SC"/>
                <a:ea typeface="Amatic SC"/>
                <a:cs typeface="Amatic SC"/>
                <a:sym typeface="Amatic SC"/>
              </a:rPr>
              <a:t>What about the employees? Who do they go to for questions?</a:t>
            </a:r>
            <a:endParaRPr sz="3680" b="1">
              <a:solidFill>
                <a:schemeClr val="accent1"/>
              </a:solidFill>
              <a:latin typeface="Amatic SC"/>
              <a:ea typeface="Amatic SC"/>
              <a:cs typeface="Amatic SC"/>
              <a:sym typeface="Amatic SC"/>
            </a:endParaRPr>
          </a:p>
        </p:txBody>
      </p:sp>
      <p:sp>
        <p:nvSpPr>
          <p:cNvPr id="87" name="Google Shape;87;p17"/>
          <p:cNvSpPr txBox="1"/>
          <p:nvPr/>
        </p:nvSpPr>
        <p:spPr>
          <a:xfrm>
            <a:off x="311700" y="3861600"/>
            <a:ext cx="85137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Source Code Pro"/>
                <a:ea typeface="Source Code Pro"/>
                <a:cs typeface="Source Code Pro"/>
                <a:sym typeface="Source Code Pro"/>
              </a:rPr>
              <a:t>An employee should see their Timekeeper and/or Supervisor </a:t>
            </a:r>
            <a:r>
              <a:rPr lang="en" sz="1800" u="sng">
                <a:solidFill>
                  <a:schemeClr val="dk2"/>
                </a:solidFill>
                <a:latin typeface="Source Code Pro"/>
                <a:ea typeface="Source Code Pro"/>
                <a:cs typeface="Source Code Pro"/>
                <a:sym typeface="Source Code Pro"/>
              </a:rPr>
              <a:t>first</a:t>
            </a:r>
            <a:r>
              <a:rPr lang="en" sz="1800">
                <a:solidFill>
                  <a:schemeClr val="dk2"/>
                </a:solidFill>
                <a:latin typeface="Source Code Pro"/>
                <a:ea typeface="Source Code Pro"/>
                <a:cs typeface="Source Code Pro"/>
                <a:sym typeface="Source Code Pro"/>
              </a:rPr>
              <a:t> for training and assistance.  </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2800"/>
            <a:ext cx="3736500" cy="1251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Helpful report for Extra Duty</a:t>
            </a:r>
            <a:endParaRPr/>
          </a:p>
          <a:p>
            <a:pPr marL="0" lvl="0" indent="0" algn="l" rtl="0">
              <a:spcBef>
                <a:spcPts val="0"/>
              </a:spcBef>
              <a:spcAft>
                <a:spcPts val="0"/>
              </a:spcAft>
              <a:buNone/>
            </a:pPr>
            <a:r>
              <a:rPr lang="en" sz="2444">
                <a:highlight>
                  <a:schemeClr val="lt1"/>
                </a:highlight>
              </a:rPr>
              <a:t>“Extra Duty Entries_Null entry accounts”</a:t>
            </a:r>
            <a:endParaRPr sz="2444">
              <a:highlight>
                <a:schemeClr val="lt1"/>
              </a:highlight>
            </a:endParaRPr>
          </a:p>
        </p:txBody>
      </p:sp>
      <p:sp>
        <p:nvSpPr>
          <p:cNvPr id="93" name="Google Shape;93;p18"/>
          <p:cNvSpPr txBox="1">
            <a:spLocks noGrp="1"/>
          </p:cNvSpPr>
          <p:nvPr>
            <p:ph type="body" idx="1"/>
          </p:nvPr>
        </p:nvSpPr>
        <p:spPr>
          <a:xfrm>
            <a:off x="4112650" y="442700"/>
            <a:ext cx="4573200" cy="125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-Shows you what Extra Duties your employees have selected for a given time period.</a:t>
            </a:r>
            <a:endParaRPr/>
          </a:p>
          <a:p>
            <a:pPr marL="0" lvl="0" indent="0" algn="l" rtl="0">
              <a:spcBef>
                <a:spcPts val="1200"/>
              </a:spcBef>
              <a:spcAft>
                <a:spcPts val="1200"/>
              </a:spcAft>
              <a:buNone/>
            </a:pPr>
            <a:r>
              <a:rPr lang="en"/>
              <a:t>-Can be run on demand or scheduled.</a:t>
            </a:r>
            <a:endParaRPr/>
          </a:p>
        </p:txBody>
      </p:sp>
      <p:pic>
        <p:nvPicPr>
          <p:cNvPr id="94" name="Google Shape;94;p18"/>
          <p:cNvPicPr preferRelativeResize="0"/>
          <p:nvPr/>
        </p:nvPicPr>
        <p:blipFill>
          <a:blip r:embed="rId3">
            <a:alphaModFix/>
          </a:blip>
          <a:stretch>
            <a:fillRect/>
          </a:stretch>
        </p:blipFill>
        <p:spPr>
          <a:xfrm>
            <a:off x="453138" y="1830675"/>
            <a:ext cx="8237718" cy="3144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Need help?</a:t>
            </a:r>
            <a:endParaRPr/>
          </a:p>
        </p:txBody>
      </p:sp>
      <p:sp>
        <p:nvSpPr>
          <p:cNvPr id="100" name="Google Shape;100;p1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-Account Coding: Budgeting Department (</a:t>
            </a:r>
            <a:r>
              <a:rPr lang="en" u="sng">
                <a:solidFill>
                  <a:schemeClr val="hlink"/>
                </a:solidFill>
                <a:hlinkClick r:id="rId3"/>
              </a:rPr>
              <a:t>https://www.escambiaschools.org/budgeting</a:t>
            </a:r>
            <a:r>
              <a:rPr lang="en"/>
              <a:t>) </a:t>
            </a:r>
            <a:endParaRPr/>
          </a:p>
          <a:p>
            <a:pPr marL="0" lvl="0" indent="0" algn="l" rtl="0">
              <a:spcBef>
                <a:spcPts val="1200"/>
              </a:spcBef>
              <a:spcAft>
                <a:spcPts val="0"/>
              </a:spcAft>
              <a:buNone/>
            </a:pPr>
            <a:r>
              <a:rPr lang="en"/>
              <a:t>-Timesheet Issues: Payroll (</a:t>
            </a:r>
            <a:r>
              <a:rPr lang="en" u="sng">
                <a:solidFill>
                  <a:schemeClr val="hlink"/>
                </a:solidFill>
                <a:hlinkClick r:id="rId4"/>
              </a:rPr>
              <a:t>https://www.escambiaschools.org/payroll</a:t>
            </a:r>
            <a:r>
              <a:rPr lang="en"/>
              <a:t>) </a:t>
            </a:r>
            <a:endParaRPr/>
          </a:p>
          <a:p>
            <a:pPr marL="0" lvl="0" indent="0" algn="l" rtl="0">
              <a:spcBef>
                <a:spcPts val="1200"/>
              </a:spcBef>
              <a:spcAft>
                <a:spcPts val="0"/>
              </a:spcAft>
              <a:buNone/>
            </a:pPr>
            <a:r>
              <a:rPr lang="en"/>
              <a:t>-Request for training/Questions: Payroll/Anya Klinginsmith/Dasia Williams</a:t>
            </a:r>
            <a:endParaRPr/>
          </a:p>
          <a:p>
            <a:pPr marL="0" lvl="0" indent="0" algn="l" rtl="0">
              <a:spcBef>
                <a:spcPts val="1200"/>
              </a:spcBef>
              <a:spcAft>
                <a:spcPts val="0"/>
              </a:spcAft>
              <a:buNone/>
            </a:pPr>
            <a:r>
              <a:rPr lang="en"/>
              <a:t>-Who is responsible for a Extra Duty: Cost Center Manager directory (available on Payroll website)</a:t>
            </a:r>
            <a:endParaRPr/>
          </a:p>
          <a:p>
            <a:pPr marL="0" lvl="0" indent="0" algn="l" rtl="0">
              <a:spcBef>
                <a:spcPts val="1200"/>
              </a:spcBef>
              <a:spcAft>
                <a:spcPts val="1200"/>
              </a:spcAft>
              <a:buNone/>
            </a:pPr>
            <a:r>
              <a:rPr lang="en"/>
              <a:t>-Badge malfunction/Timeclock issues: </a:t>
            </a:r>
            <a:r>
              <a:rPr lang="en" u="sng">
                <a:solidFill>
                  <a:schemeClr val="hlink"/>
                </a:solidFill>
                <a:hlinkClick r:id="rId5"/>
              </a:rPr>
              <a:t>ithelp@ecsdfl.us</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Employee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555600"/>
            <a:ext cx="42603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the employee responsible for?</a:t>
            </a:r>
            <a:endParaRPr/>
          </a:p>
        </p:txBody>
      </p:sp>
      <p:sp>
        <p:nvSpPr>
          <p:cNvPr id="111" name="Google Shape;111;p21"/>
          <p:cNvSpPr txBox="1">
            <a:spLocks noGrp="1"/>
          </p:cNvSpPr>
          <p:nvPr>
            <p:ph type="body" idx="1"/>
          </p:nvPr>
        </p:nvSpPr>
        <p:spPr>
          <a:xfrm>
            <a:off x="311700" y="1311300"/>
            <a:ext cx="4135200" cy="345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-Clocking in/out for scheduled time (depending on employee type)</a:t>
            </a:r>
            <a:endParaRPr sz="2000"/>
          </a:p>
          <a:p>
            <a:pPr marL="0" lvl="0" indent="0" algn="l" rtl="0">
              <a:spcBef>
                <a:spcPts val="1200"/>
              </a:spcBef>
              <a:spcAft>
                <a:spcPts val="0"/>
              </a:spcAft>
              <a:buNone/>
            </a:pPr>
            <a:r>
              <a:rPr lang="en" sz="2000"/>
              <a:t>-Clocking in &amp; out for Extra Duty</a:t>
            </a:r>
            <a:endParaRPr sz="2000"/>
          </a:p>
          <a:p>
            <a:pPr marL="0" lvl="0" indent="0" algn="l" rtl="0">
              <a:spcBef>
                <a:spcPts val="1200"/>
              </a:spcBef>
              <a:spcAft>
                <a:spcPts val="0"/>
              </a:spcAft>
              <a:buNone/>
            </a:pPr>
            <a:r>
              <a:rPr lang="en" sz="2000"/>
              <a:t>-Extra Duty selection</a:t>
            </a:r>
            <a:endParaRPr sz="2000"/>
          </a:p>
          <a:p>
            <a:pPr marL="0" lvl="0" indent="0" algn="l" rtl="0">
              <a:spcBef>
                <a:spcPts val="1200"/>
              </a:spcBef>
              <a:spcAft>
                <a:spcPts val="1200"/>
              </a:spcAft>
              <a:buNone/>
            </a:pPr>
            <a:endParaRPr/>
          </a:p>
        </p:txBody>
      </p:sp>
      <p:sp>
        <p:nvSpPr>
          <p:cNvPr id="112" name="Google Shape;112;p21"/>
          <p:cNvSpPr txBox="1"/>
          <p:nvPr/>
        </p:nvSpPr>
        <p:spPr>
          <a:xfrm>
            <a:off x="4875600" y="1259075"/>
            <a:ext cx="3955800" cy="349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2"/>
                </a:solidFill>
                <a:latin typeface="Source Code Pro"/>
                <a:ea typeface="Source Code Pro"/>
                <a:cs typeface="Source Code Pro"/>
                <a:sym typeface="Source Code Pro"/>
              </a:rPr>
              <a:t>-Adding notes (when required)</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2000">
                <a:solidFill>
                  <a:schemeClr val="dk2"/>
                </a:solidFill>
                <a:latin typeface="Source Code Pro"/>
                <a:ea typeface="Source Code Pro"/>
                <a:cs typeface="Source Code Pro"/>
                <a:sym typeface="Source Code Pro"/>
              </a:rPr>
              <a:t>-Submit timesheets</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2000">
                <a:solidFill>
                  <a:schemeClr val="dk2"/>
                </a:solidFill>
                <a:latin typeface="Source Code Pro"/>
                <a:ea typeface="Source Code Pro"/>
                <a:cs typeface="Source Code Pro"/>
                <a:sym typeface="Source Code Pro"/>
              </a:rPr>
              <a:t>-Change Requests</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sz="2000">
                <a:solidFill>
                  <a:schemeClr val="dk2"/>
                </a:solidFill>
                <a:latin typeface="Source Code Pro"/>
                <a:ea typeface="Source Code Pro"/>
                <a:cs typeface="Source Code Pro"/>
                <a:sym typeface="Source Code Pro"/>
              </a:rPr>
              <a:t>-Time Off requests</a:t>
            </a:r>
            <a:endParaRPr sz="2600">
              <a:solidFill>
                <a:schemeClr val="dk2"/>
              </a:solidFill>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2049</Words>
  <Application>Microsoft Office PowerPoint</Application>
  <PresentationFormat>On-screen Show (16:9)</PresentationFormat>
  <Paragraphs>154</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Source Code Pro</vt:lpstr>
      <vt:lpstr>Amatic SC</vt:lpstr>
      <vt:lpstr>Beach Day</vt:lpstr>
      <vt:lpstr>Extra Duty Workflow Changes</vt:lpstr>
      <vt:lpstr>What is changing and why?</vt:lpstr>
      <vt:lpstr>PowerPoint Presentation</vt:lpstr>
      <vt:lpstr>HELP!!! (Training items)</vt:lpstr>
      <vt:lpstr>In-Person/Virtual Meeting</vt:lpstr>
      <vt:lpstr>Helpful report for Extra Duty “Extra Duty Entries_Null entry accounts”</vt:lpstr>
      <vt:lpstr>Need help?</vt:lpstr>
      <vt:lpstr>Employee </vt:lpstr>
      <vt:lpstr>What is the employee responsible for?</vt:lpstr>
      <vt:lpstr>What does it look like?</vt:lpstr>
      <vt:lpstr>PowerPoint Presentation</vt:lpstr>
      <vt:lpstr>Adding a Note (if needed):</vt:lpstr>
      <vt:lpstr>Cost Center Managers</vt:lpstr>
      <vt:lpstr>What Are the Cost Center Managers Responsible For?</vt:lpstr>
      <vt:lpstr>Timekeepers</vt:lpstr>
      <vt:lpstr>What is the Timekeeper Responsible for?</vt:lpstr>
      <vt:lpstr>Supervisors</vt:lpstr>
      <vt:lpstr>What is the Supervisor Responsible for?</vt:lpstr>
      <vt:lpstr>Account Coding</vt:lpstr>
      <vt:lpstr>Directory for Extra Duty</vt:lpstr>
      <vt:lpstr>Approving Time Entries vs. Timesheets</vt:lpstr>
      <vt:lpstr>Timesheet view</vt:lpstr>
      <vt:lpstr>Time Entry view</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 Duty Workflow Changes</dc:title>
  <cp:lastModifiedBy>Anya Klinginsmith</cp:lastModifiedBy>
  <cp:revision>1</cp:revision>
  <dcterms:modified xsi:type="dcterms:W3CDTF">2024-07-29T18:05:46Z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